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328" r:id="rId4"/>
    <p:sldId id="277" r:id="rId5"/>
    <p:sldId id="330" r:id="rId6"/>
    <p:sldId id="320" r:id="rId7"/>
    <p:sldId id="324" r:id="rId8"/>
    <p:sldId id="331" r:id="rId9"/>
    <p:sldId id="269" r:id="rId10"/>
    <p:sldId id="321" r:id="rId11"/>
    <p:sldId id="323" r:id="rId12"/>
    <p:sldId id="332" r:id="rId13"/>
    <p:sldId id="333" r:id="rId14"/>
    <p:sldId id="326" r:id="rId15"/>
    <p:sldId id="327" r:id="rId16"/>
    <p:sldId id="266" r:id="rId17"/>
    <p:sldId id="281" r:id="rId18"/>
    <p:sldId id="288" r:id="rId1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Fjalla One" panose="02000506040000020004" pitchFamily="2" charset="0"/>
      <p:regular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884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83936E-30B3-4E21-B109-34B2AB54AB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643" y="182"/>
      </p:cViewPr>
      <p:guideLst>
        <p:guide orient="horz" pos="1620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 SAI SANKAR A" userId="c254a50e965ed493" providerId="LiveId" clId="{6C83B828-1480-4A93-A84A-B4926010535D}"/>
    <pc:docChg chg="modSld">
      <pc:chgData name="UMA SAI SANKAR A" userId="c254a50e965ed493" providerId="LiveId" clId="{6C83B828-1480-4A93-A84A-B4926010535D}" dt="2026-02-02T09:35:32.146" v="1" actId="1076"/>
      <pc:docMkLst>
        <pc:docMk/>
      </pc:docMkLst>
      <pc:sldChg chg="modSp mod">
        <pc:chgData name="UMA SAI SANKAR A" userId="c254a50e965ed493" providerId="LiveId" clId="{6C83B828-1480-4A93-A84A-B4926010535D}" dt="2026-02-02T09:35:32.146" v="1" actId="1076"/>
        <pc:sldMkLst>
          <pc:docMk/>
          <pc:sldMk cId="0" sldId="256"/>
        </pc:sldMkLst>
        <pc:picChg chg="mod">
          <ac:chgData name="UMA SAI SANKAR A" userId="c254a50e965ed493" providerId="LiveId" clId="{6C83B828-1480-4A93-A84A-B4926010535D}" dt="2026-02-02T09:35:32.146" v="1" actId="1076"/>
          <ac:picMkLst>
            <pc:docMk/>
            <pc:sldMk cId="0" sldId="256"/>
            <ac:picMk id="4" creationId="{3CA7DF30-A1EB-8A77-FEB5-3692BBEB63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>
          <a:extLst>
            <a:ext uri="{FF2B5EF4-FFF2-40B4-BE49-F238E27FC236}">
              <a16:creationId xmlns:a16="http://schemas.microsoft.com/office/drawing/2014/main" id="{523210D5-BFFD-A473-56D4-37E4FC1B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>
            <a:extLst>
              <a:ext uri="{FF2B5EF4-FFF2-40B4-BE49-F238E27FC236}">
                <a16:creationId xmlns:a16="http://schemas.microsoft.com/office/drawing/2014/main" id="{5EC2FE53-1EAB-825C-512C-54523DB13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>
            <a:extLst>
              <a:ext uri="{FF2B5EF4-FFF2-40B4-BE49-F238E27FC236}">
                <a16:creationId xmlns:a16="http://schemas.microsoft.com/office/drawing/2014/main" id="{38E98DC8-DE00-4EBA-9F19-3AFF4417C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6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>
          <a:extLst>
            <a:ext uri="{FF2B5EF4-FFF2-40B4-BE49-F238E27FC236}">
              <a16:creationId xmlns:a16="http://schemas.microsoft.com/office/drawing/2014/main" id="{B0D4D12B-6568-72DB-6EEB-45189863F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>
            <a:extLst>
              <a:ext uri="{FF2B5EF4-FFF2-40B4-BE49-F238E27FC236}">
                <a16:creationId xmlns:a16="http://schemas.microsoft.com/office/drawing/2014/main" id="{0717400F-65D8-827D-57AD-0254A94A3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>
            <a:extLst>
              <a:ext uri="{FF2B5EF4-FFF2-40B4-BE49-F238E27FC236}">
                <a16:creationId xmlns:a16="http://schemas.microsoft.com/office/drawing/2014/main" id="{81F9D504-C854-14EF-3663-09D84F8AA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8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>
          <a:extLst>
            <a:ext uri="{FF2B5EF4-FFF2-40B4-BE49-F238E27FC236}">
              <a16:creationId xmlns:a16="http://schemas.microsoft.com/office/drawing/2014/main" id="{CAFB4B69-11C4-FA39-4C88-16DF8AFD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>
            <a:extLst>
              <a:ext uri="{FF2B5EF4-FFF2-40B4-BE49-F238E27FC236}">
                <a16:creationId xmlns:a16="http://schemas.microsoft.com/office/drawing/2014/main" id="{AA0B6D95-3138-8211-AA12-7B3A074D1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>
            <a:extLst>
              <a:ext uri="{FF2B5EF4-FFF2-40B4-BE49-F238E27FC236}">
                <a16:creationId xmlns:a16="http://schemas.microsoft.com/office/drawing/2014/main" id="{7ACD8F47-7861-8912-1812-36FD11CCB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4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8c062c1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8c062c13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8c062c177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8c062c177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18c577f1c1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18c577f1c1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>
          <a:extLst>
            <a:ext uri="{FF2B5EF4-FFF2-40B4-BE49-F238E27FC236}">
              <a16:creationId xmlns:a16="http://schemas.microsoft.com/office/drawing/2014/main" id="{019F725A-41A5-FE5E-F76A-511AC8AB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>
            <a:extLst>
              <a:ext uri="{FF2B5EF4-FFF2-40B4-BE49-F238E27FC236}">
                <a16:creationId xmlns:a16="http://schemas.microsoft.com/office/drawing/2014/main" id="{E1B03F16-1638-7238-D2E2-DAE838CEB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>
            <a:extLst>
              <a:ext uri="{FF2B5EF4-FFF2-40B4-BE49-F238E27FC236}">
                <a16:creationId xmlns:a16="http://schemas.microsoft.com/office/drawing/2014/main" id="{1C035FD6-6C28-2C8F-2409-34C700B10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3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8a650dd25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18a650dd25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>
          <a:extLst>
            <a:ext uri="{FF2B5EF4-FFF2-40B4-BE49-F238E27FC236}">
              <a16:creationId xmlns:a16="http://schemas.microsoft.com/office/drawing/2014/main" id="{D775079D-8D14-7B3B-6FAA-0A821BF3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>
            <a:extLst>
              <a:ext uri="{FF2B5EF4-FFF2-40B4-BE49-F238E27FC236}">
                <a16:creationId xmlns:a16="http://schemas.microsoft.com/office/drawing/2014/main" id="{86C4BEB1-5E76-0D6C-16DD-EC4176390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>
            <a:extLst>
              <a:ext uri="{FF2B5EF4-FFF2-40B4-BE49-F238E27FC236}">
                <a16:creationId xmlns:a16="http://schemas.microsoft.com/office/drawing/2014/main" id="{3737A3AD-30F6-1099-1A04-2877FA030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619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29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8a650dd25a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8a650dd25a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2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3"/>
          <p:cNvGrpSpPr/>
          <p:nvPr/>
        </p:nvGrpSpPr>
        <p:grpSpPr>
          <a:xfrm rot="10800000" flipH="1">
            <a:off x="-371850" y="-1129437"/>
            <a:ext cx="10271125" cy="6412313"/>
            <a:chOff x="-371850" y="-443637"/>
            <a:chExt cx="10271125" cy="6412313"/>
          </a:xfrm>
        </p:grpSpPr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3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13225" y="2370150"/>
            <a:ext cx="51537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28100" cy="1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13225" y="3480800"/>
            <a:ext cx="3215400" cy="683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6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53" name="Google Shape;153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6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18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18"/>
          <p:cNvGrpSpPr/>
          <p:nvPr/>
        </p:nvGrpSpPr>
        <p:grpSpPr>
          <a:xfrm rot="10800000">
            <a:off x="-600450" y="-977037"/>
            <a:ext cx="10271125" cy="6412313"/>
            <a:chOff x="-371850" y="-443637"/>
            <a:chExt cx="10271125" cy="6412313"/>
          </a:xfrm>
        </p:grpSpPr>
        <p:pic>
          <p:nvPicPr>
            <p:cNvPr id="563" name="Google Shape;563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1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1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1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1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18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8"/>
          <p:cNvSpPr txBox="1">
            <a:spLocks noGrp="1"/>
          </p:cNvSpPr>
          <p:nvPr>
            <p:ph type="subTitle" idx="1"/>
          </p:nvPr>
        </p:nvSpPr>
        <p:spPr>
          <a:xfrm>
            <a:off x="715662" y="2891550"/>
            <a:ext cx="2560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5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  <p:sp>
        <p:nvSpPr>
          <p:cNvPr id="594" name="Google Shape;594;p18"/>
          <p:cNvSpPr txBox="1">
            <a:spLocks noGrp="1"/>
          </p:cNvSpPr>
          <p:nvPr>
            <p:ph type="subTitle" idx="2"/>
          </p:nvPr>
        </p:nvSpPr>
        <p:spPr>
          <a:xfrm>
            <a:off x="715662" y="3326075"/>
            <a:ext cx="256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8"/>
          <p:cNvSpPr txBox="1">
            <a:spLocks noGrp="1"/>
          </p:cNvSpPr>
          <p:nvPr>
            <p:ph type="subTitle" idx="3"/>
          </p:nvPr>
        </p:nvSpPr>
        <p:spPr>
          <a:xfrm>
            <a:off x="5868138" y="2891550"/>
            <a:ext cx="2560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5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  <p:sp>
        <p:nvSpPr>
          <p:cNvPr id="596" name="Google Shape;596;p18"/>
          <p:cNvSpPr txBox="1">
            <a:spLocks noGrp="1"/>
          </p:cNvSpPr>
          <p:nvPr>
            <p:ph type="subTitle" idx="4"/>
          </p:nvPr>
        </p:nvSpPr>
        <p:spPr>
          <a:xfrm>
            <a:off x="5868137" y="3326075"/>
            <a:ext cx="256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8"/>
          <p:cNvSpPr txBox="1">
            <a:spLocks noGrp="1"/>
          </p:cNvSpPr>
          <p:nvPr>
            <p:ph type="subTitle" idx="5"/>
          </p:nvPr>
        </p:nvSpPr>
        <p:spPr>
          <a:xfrm>
            <a:off x="3291900" y="2891550"/>
            <a:ext cx="2560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5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 panose="02000506040000020004"/>
              <a:buNone/>
              <a:defRPr sz="2100"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  <p:sp>
        <p:nvSpPr>
          <p:cNvPr id="598" name="Google Shape;598;p18"/>
          <p:cNvSpPr txBox="1">
            <a:spLocks noGrp="1"/>
          </p:cNvSpPr>
          <p:nvPr>
            <p:ph type="subTitle" idx="6"/>
          </p:nvPr>
        </p:nvSpPr>
        <p:spPr>
          <a:xfrm>
            <a:off x="3291900" y="3326075"/>
            <a:ext cx="256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8"/>
          <p:cNvSpPr>
            <a:spLocks noGrp="1"/>
          </p:cNvSpPr>
          <p:nvPr>
            <p:ph type="pic" idx="7"/>
          </p:nvPr>
        </p:nvSpPr>
        <p:spPr>
          <a:xfrm>
            <a:off x="1238562" y="1188350"/>
            <a:ext cx="1514400" cy="15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18"/>
          <p:cNvSpPr>
            <a:spLocks noGrp="1"/>
          </p:cNvSpPr>
          <p:nvPr>
            <p:ph type="pic" idx="8"/>
          </p:nvPr>
        </p:nvSpPr>
        <p:spPr>
          <a:xfrm>
            <a:off x="3814800" y="1188350"/>
            <a:ext cx="1514400" cy="15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8"/>
          <p:cNvSpPr>
            <a:spLocks noGrp="1"/>
          </p:cNvSpPr>
          <p:nvPr>
            <p:ph type="pic" idx="9"/>
          </p:nvPr>
        </p:nvSpPr>
        <p:spPr>
          <a:xfrm>
            <a:off x="6391038" y="1188350"/>
            <a:ext cx="1514400" cy="15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602" name="Google Shape;602;p18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21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1"/>
          <p:cNvGrpSpPr/>
          <p:nvPr/>
        </p:nvGrpSpPr>
        <p:grpSpPr>
          <a:xfrm flipH="1">
            <a:off x="-905250" y="-519837"/>
            <a:ext cx="10271125" cy="6412313"/>
            <a:chOff x="-371850" y="-443637"/>
            <a:chExt cx="10271125" cy="6412313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21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1"/>
          <p:cNvSpPr txBox="1">
            <a:spLocks noGrp="1"/>
          </p:cNvSpPr>
          <p:nvPr>
            <p:ph type="title"/>
          </p:nvPr>
        </p:nvSpPr>
        <p:spPr>
          <a:xfrm>
            <a:off x="704104" y="548450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  <p:sp>
        <p:nvSpPr>
          <p:cNvPr id="724" name="Google Shape;724;p21"/>
          <p:cNvSpPr txBox="1">
            <a:spLocks noGrp="1"/>
          </p:cNvSpPr>
          <p:nvPr>
            <p:ph type="body" idx="1"/>
          </p:nvPr>
        </p:nvSpPr>
        <p:spPr>
          <a:xfrm>
            <a:off x="1761000" y="2169925"/>
            <a:ext cx="56220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725" name="Google Shape;725;p21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3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4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24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799" name="Google Shape;799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24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4"/>
          <p:cNvSpPr txBox="1">
            <a:spLocks noGrp="1"/>
          </p:cNvSpPr>
          <p:nvPr>
            <p:ph type="title"/>
          </p:nvPr>
        </p:nvSpPr>
        <p:spPr>
          <a:xfrm>
            <a:off x="1003393" y="3176822"/>
            <a:ext cx="71373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  <p:sp>
        <p:nvSpPr>
          <p:cNvPr id="829" name="Google Shape;829;p24"/>
          <p:cNvSpPr txBox="1">
            <a:spLocks noGrp="1"/>
          </p:cNvSpPr>
          <p:nvPr>
            <p:ph type="subTitle" idx="1"/>
          </p:nvPr>
        </p:nvSpPr>
        <p:spPr>
          <a:xfrm>
            <a:off x="1013143" y="3787997"/>
            <a:ext cx="71178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4"/>
          <p:cNvSpPr>
            <a:spLocks noGrp="1"/>
          </p:cNvSpPr>
          <p:nvPr>
            <p:ph type="pic" idx="2"/>
          </p:nvPr>
        </p:nvSpPr>
        <p:spPr>
          <a:xfrm>
            <a:off x="728250" y="635275"/>
            <a:ext cx="7687500" cy="245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831" name="Google Shape;831;p24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4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25"/>
          <p:cNvPicPr preferRelativeResize="0"/>
          <p:nvPr/>
        </p:nvPicPr>
        <p:blipFill rotWithShape="1">
          <a:blip r:embed="rId2"/>
          <a:srcRect t="7784" b="77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25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835" name="Google Shape;835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2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2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2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2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2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2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2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2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2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3" name="Google Shape;863;p25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5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5"/>
          <p:cNvSpPr txBox="1">
            <a:spLocks noGrp="1"/>
          </p:cNvSpPr>
          <p:nvPr>
            <p:ph type="body" idx="1"/>
          </p:nvPr>
        </p:nvSpPr>
        <p:spPr>
          <a:xfrm>
            <a:off x="719275" y="1141600"/>
            <a:ext cx="3852600" cy="14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866" name="Google Shape;866;p25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 panose="02000506040000020004"/>
              <a:buNone/>
              <a:defRPr sz="350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6825" y="1244956"/>
            <a:ext cx="7730400" cy="3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 panose="00000009000000000000"/>
              <a:buChar char="●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 panose="00000009000000000000"/>
              <a:buChar char="○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■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●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○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■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●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○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 panose="00000009000000000000"/>
              <a:buChar char="■"/>
              <a:defRPr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5" r:id="rId5"/>
    <p:sldLayoutId id="2147483668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5"/>
          <p:cNvSpPr txBox="1">
            <a:spLocks noGrp="1"/>
          </p:cNvSpPr>
          <p:nvPr>
            <p:ph type="ctrTitle"/>
          </p:nvPr>
        </p:nvSpPr>
        <p:spPr>
          <a:xfrm>
            <a:off x="1661191" y="1254510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dk2"/>
                </a:solidFill>
              </a:rPr>
              <a:t>PIZZA HUT</a:t>
            </a:r>
            <a:br>
              <a:rPr lang="en-GB" sz="5400" dirty="0">
                <a:solidFill>
                  <a:schemeClr val="dk2"/>
                </a:solidFill>
              </a:rPr>
            </a:br>
            <a:r>
              <a:rPr lang="en-GB" sz="5400" dirty="0">
                <a:solidFill>
                  <a:schemeClr val="bg2">
                    <a:lumMod val="50000"/>
                  </a:schemeClr>
                </a:solidFill>
              </a:rPr>
              <a:t>ANALYSIS</a:t>
            </a:r>
            <a:endParaRPr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1" name="Google Shape;1091;p35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ADARI UMA SAI SANKAR</a:t>
            </a:r>
            <a:endParaRPr dirty="0"/>
          </a:p>
        </p:txBody>
      </p:sp>
      <p:sp>
        <p:nvSpPr>
          <p:cNvPr id="1092" name="Google Shape;1092;p35"/>
          <p:cNvSpPr/>
          <p:nvPr/>
        </p:nvSpPr>
        <p:spPr>
          <a:xfrm>
            <a:off x="1329574" y="2825817"/>
            <a:ext cx="4414152" cy="6384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Fjalla One" panose="02000506040000020004"/>
            </a:endParaRPr>
          </a:p>
        </p:txBody>
      </p:sp>
      <p:cxnSp>
        <p:nvCxnSpPr>
          <p:cNvPr id="1093" name="Google Shape;1093;p35">
            <a:hlinkClick r:id="" action="ppaction://hlinkshowjump?jump=nextslide"/>
          </p:cNvPr>
          <p:cNvCxnSpPr/>
          <p:nvPr/>
        </p:nvCxnSpPr>
        <p:spPr>
          <a:xfrm>
            <a:off x="713225" y="62529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94" name="Google Shape;1094;p35"/>
          <p:cNvSpPr txBox="1">
            <a:spLocks noGrp="1"/>
          </p:cNvSpPr>
          <p:nvPr>
            <p:ph type="subTitle" idx="1"/>
          </p:nvPr>
        </p:nvSpPr>
        <p:spPr>
          <a:xfrm>
            <a:off x="1901325" y="539500"/>
            <a:ext cx="1633800" cy="1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www.slidesgo.es</a:t>
            </a:r>
            <a:endParaRPr sz="1200"/>
          </a:p>
        </p:txBody>
      </p:sp>
      <p:grpSp>
        <p:nvGrpSpPr>
          <p:cNvPr id="1095" name="Google Shape;1095;p35"/>
          <p:cNvGrpSpPr/>
          <p:nvPr/>
        </p:nvGrpSpPr>
        <p:grpSpPr>
          <a:xfrm>
            <a:off x="572244" y="790450"/>
            <a:ext cx="8002690" cy="2928050"/>
            <a:chOff x="582350" y="790450"/>
            <a:chExt cx="7992300" cy="2928050"/>
          </a:xfrm>
        </p:grpSpPr>
        <p:cxnSp>
          <p:nvCxnSpPr>
            <p:cNvPr id="1096" name="Google Shape;1096;p35"/>
            <p:cNvCxnSpPr/>
            <p:nvPr/>
          </p:nvCxnSpPr>
          <p:spPr>
            <a:xfrm>
              <a:off x="582350" y="371850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35"/>
            <p:cNvCxnSpPr/>
            <p:nvPr/>
          </p:nvCxnSpPr>
          <p:spPr>
            <a:xfrm>
              <a:off x="582350" y="79045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8" name="Google Shape;1098;p35"/>
          <p:cNvPicPr preferRelativeResize="0"/>
          <p:nvPr/>
        </p:nvPicPr>
        <p:blipFill rotWithShape="1">
          <a:blip r:embed="rId3"/>
          <a:srcRect l="3040" t="10490" r="3396"/>
          <a:stretch>
            <a:fillRect/>
          </a:stretch>
        </p:blipFill>
        <p:spPr>
          <a:xfrm rot="5400000">
            <a:off x="4932461" y="915012"/>
            <a:ext cx="5167176" cy="32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06;p65">
            <a:extLst>
              <a:ext uri="{FF2B5EF4-FFF2-40B4-BE49-F238E27FC236}">
                <a16:creationId xmlns:a16="http://schemas.microsoft.com/office/drawing/2014/main" id="{7A586A3C-7CD3-4F7A-EBB4-8BD594832F26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>
            <a:off x="-269203" y="86512"/>
            <a:ext cx="2473009" cy="193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10;p65">
            <a:extLst>
              <a:ext uri="{FF2B5EF4-FFF2-40B4-BE49-F238E27FC236}">
                <a16:creationId xmlns:a16="http://schemas.microsoft.com/office/drawing/2014/main" id="{FF74E9F0-4EC6-7FE9-7160-83C330CD512E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37161" y="2853183"/>
            <a:ext cx="933995" cy="13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08;p65">
            <a:extLst>
              <a:ext uri="{FF2B5EF4-FFF2-40B4-BE49-F238E27FC236}">
                <a16:creationId xmlns:a16="http://schemas.microsoft.com/office/drawing/2014/main" id="{3CA7DF30-A1EB-8A77-FEB5-3692BBEB6335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21462" y="2266464"/>
            <a:ext cx="1135565" cy="111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09;p65">
            <a:extLst>
              <a:ext uri="{FF2B5EF4-FFF2-40B4-BE49-F238E27FC236}">
                <a16:creationId xmlns:a16="http://schemas.microsoft.com/office/drawing/2014/main" id="{8E1352DD-4C92-FF23-4682-FE27352E9C56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657941" y="131242"/>
            <a:ext cx="1173999" cy="115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92031-5FA8-70A0-3E51-064EA6B48745}"/>
              </a:ext>
            </a:extLst>
          </p:cNvPr>
          <p:cNvSpPr txBox="1"/>
          <p:nvPr/>
        </p:nvSpPr>
        <p:spPr>
          <a:xfrm>
            <a:off x="1908674" y="420755"/>
            <a:ext cx="511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Pizza Quantity by Category </a:t>
            </a:r>
            <a:endParaRPr lang="en-IN" sz="2800" b="1" dirty="0">
              <a:solidFill>
                <a:srgbClr val="FFC000"/>
              </a:solidFill>
              <a:latin typeface="Fjalla One" panose="02000506040000020004" pitchFamily="2" charset="0"/>
            </a:endParaRPr>
          </a:p>
        </p:txBody>
      </p:sp>
      <p:cxnSp>
        <p:nvCxnSpPr>
          <p:cNvPr id="1115" name="Google Shape;1115;p3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/>
          <p:cNvPicPr preferRelativeResize="0"/>
          <p:nvPr/>
        </p:nvPicPr>
        <p:blipFill rotWithShape="1">
          <a:blip r:embed="rId3"/>
          <a:srcRect l="12142" t="9122" r="8955" b="10290"/>
          <a:stretch>
            <a:fillRect/>
          </a:stretch>
        </p:blipFill>
        <p:spPr>
          <a:xfrm>
            <a:off x="76881" y="682365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68702">
            <a:off x="7719302" y="3527529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07;p65">
            <a:extLst>
              <a:ext uri="{FF2B5EF4-FFF2-40B4-BE49-F238E27FC236}">
                <a16:creationId xmlns:a16="http://schemas.microsoft.com/office/drawing/2014/main" id="{32D69143-1B3B-B235-CEC8-43CC545E7E26}"/>
              </a:ext>
            </a:extLst>
          </p:cNvPr>
          <p:cNvPicPr preferRelativeResize="0"/>
          <p:nvPr/>
        </p:nvPicPr>
        <p:blipFill>
          <a:blip r:embed="rId5"/>
          <a:srcRect t="8227" r="49391"/>
          <a:stretch>
            <a:fillRect/>
          </a:stretch>
        </p:blipFill>
        <p:spPr>
          <a:xfrm>
            <a:off x="7473199" y="1606"/>
            <a:ext cx="1661962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5BBB6-6498-83BA-6DA2-104CBD251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357" y="943975"/>
            <a:ext cx="2883771" cy="2310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F1367-CE9B-8369-6C91-A52485E7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51" y="3254573"/>
            <a:ext cx="2700003" cy="1138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>
          <a:extLst>
            <a:ext uri="{FF2B5EF4-FFF2-40B4-BE49-F238E27FC236}">
              <a16:creationId xmlns:a16="http://schemas.microsoft.com/office/drawing/2014/main" id="{A8A27AB0-BA79-890B-B38E-97C2C9E2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5" name="Google Shape;111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F981D1-6484-B935-4AB7-3F76497EDDD8}"/>
              </a:ext>
            </a:extLst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5F545D-C5E1-3DBB-5148-DFA0314C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" y="628116"/>
            <a:ext cx="5759113" cy="1646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00B4A-8677-03A3-B4C3-6E17C65A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042" y="1350393"/>
            <a:ext cx="4406026" cy="1427812"/>
          </a:xfrm>
          <a:prstGeom prst="rect">
            <a:avLst/>
          </a:prstGeom>
        </p:spPr>
      </p:pic>
      <p:pic>
        <p:nvPicPr>
          <p:cNvPr id="1116" name="Google Shape;1116;p37">
            <a:extLst>
              <a:ext uri="{FF2B5EF4-FFF2-40B4-BE49-F238E27FC236}">
                <a16:creationId xmlns:a16="http://schemas.microsoft.com/office/drawing/2014/main" id="{D520C071-F131-D49B-87B1-8370E977D66B}"/>
              </a:ext>
            </a:extLst>
          </p:cNvPr>
          <p:cNvPicPr preferRelativeResize="0"/>
          <p:nvPr/>
        </p:nvPicPr>
        <p:blipFill rotWithShape="1">
          <a:blip r:embed="rId5"/>
          <a:srcRect l="12142" t="9122" r="8955" b="10290"/>
          <a:stretch>
            <a:fillRect/>
          </a:stretch>
        </p:blipFill>
        <p:spPr>
          <a:xfrm>
            <a:off x="-42859" y="-118810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5D10-97A9-6BCE-CE4D-99E4B85FF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22" y="2543343"/>
            <a:ext cx="5856658" cy="1870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100E3-5B41-58F0-9782-8D9098533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893" y="3624254"/>
            <a:ext cx="3613523" cy="1242822"/>
          </a:xfrm>
          <a:prstGeom prst="rect">
            <a:avLst/>
          </a:prstGeom>
        </p:spPr>
      </p:pic>
      <p:pic>
        <p:nvPicPr>
          <p:cNvPr id="1117" name="Google Shape;1117;p37">
            <a:extLst>
              <a:ext uri="{FF2B5EF4-FFF2-40B4-BE49-F238E27FC236}">
                <a16:creationId xmlns:a16="http://schemas.microsoft.com/office/drawing/2014/main" id="{4D677F59-09D5-878F-8FAD-2FC0447BB93C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468702">
            <a:off x="7784616" y="4004323"/>
            <a:ext cx="1583775" cy="1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0313D3A-2021-DB4D-0FB7-024BE968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844" y="472068"/>
            <a:ext cx="7726800" cy="563700"/>
          </a:xfrm>
        </p:spPr>
        <p:txBody>
          <a:bodyPr>
            <a:noAutofit/>
          </a:bodyPr>
          <a:lstStyle/>
          <a:p>
            <a:r>
              <a:rPr lang="en-IN" sz="2000" b="1" dirty="0">
                <a:solidFill>
                  <a:srgbClr val="FFC000"/>
                </a:solidFill>
              </a:rPr>
              <a:t>Average Daily Pizza Orders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42BC5E9-A047-AB7B-8BA6-37B20C9FB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00" y="2169925"/>
            <a:ext cx="5759112" cy="1000863"/>
          </a:xfrm>
        </p:spPr>
        <p:txBody>
          <a:bodyPr/>
          <a:lstStyle/>
          <a:p>
            <a:pPr marL="139700" indent="0">
              <a:buNone/>
            </a:pPr>
            <a:r>
              <a:rPr lang="en-IN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rgbClr val="FFC000"/>
                </a:solidFill>
              </a:rPr>
              <a:t>Top Pizza Types by Revenue </a:t>
            </a:r>
            <a:endParaRPr lang="en-IN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2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3FB4-009B-0E22-1E69-50816644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71673-8526-DE0C-1475-CE25FB1C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Categories </a:t>
            </a:r>
            <a:r>
              <a:rPr lang="en-IN" sz="1200" b="1" dirty="0"/>
              <a:t>Available</a:t>
            </a:r>
            <a:r>
              <a:rPr lang="en-IN" b="1" dirty="0"/>
              <a:t>:</a:t>
            </a:r>
            <a:r>
              <a:rPr lang="en-IN" dirty="0"/>
              <a:t> Classic, Veggie, Supreme, Chicken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Peak Ordering Time:</a:t>
            </a:r>
            <a:r>
              <a:rPr lang="en-IN" dirty="0"/>
              <a:t> 12 noon – 1 PM (lunch hour spike)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Average Daily Orders:</a:t>
            </a:r>
            <a:r>
              <a:rPr lang="en-IN" dirty="0"/>
              <a:t> 138 pizzas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Revenue Drivers:</a:t>
            </a:r>
            <a:r>
              <a:rPr lang="en-IN" dirty="0"/>
              <a:t> Top 3 pizzas by revenue — Thai Chicken, Barbeque Chicken, and California Chicken — generated ₹127,611.75 combined.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667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C53D-0AEA-0A10-0EBC-FD4D69A9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84" y="578186"/>
            <a:ext cx="7726800" cy="563700"/>
          </a:xfrm>
        </p:spPr>
        <p:txBody>
          <a:bodyPr/>
          <a:lstStyle/>
          <a:p>
            <a:r>
              <a:rPr lang="en-IN" dirty="0"/>
              <a:t>Advanced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E55F6-F798-B4F9-8487-8E888D0BD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8961" y="1556566"/>
            <a:ext cx="6275312" cy="2030368"/>
          </a:xfrm>
        </p:spPr>
        <p:txBody>
          <a:bodyPr/>
          <a:lstStyle/>
          <a:p>
            <a:r>
              <a:rPr lang="en-US" sz="2000" b="1" dirty="0"/>
              <a:t>Revenue Contribution by Pizza Type </a:t>
            </a:r>
          </a:p>
          <a:p>
            <a:r>
              <a:rPr lang="en-IN" sz="2000" b="1" dirty="0"/>
              <a:t>Cumulative Revenue Over Time </a:t>
            </a:r>
          </a:p>
          <a:p>
            <a:r>
              <a:rPr lang="en-US" sz="2000" b="1" dirty="0"/>
              <a:t>Top 3 Pizza Types by Revenue in Each Category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08011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>
          <a:extLst>
            <a:ext uri="{FF2B5EF4-FFF2-40B4-BE49-F238E27FC236}">
              <a16:creationId xmlns:a16="http://schemas.microsoft.com/office/drawing/2014/main" id="{78C40C97-1E3D-525A-CB04-152EFB11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5" name="Google Shape;111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9BA5A6F-3096-1C3B-9BBC-9C274E5F8926}"/>
              </a:ext>
            </a:extLst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>
            <a:extLst>
              <a:ext uri="{FF2B5EF4-FFF2-40B4-BE49-F238E27FC236}">
                <a16:creationId xmlns:a16="http://schemas.microsoft.com/office/drawing/2014/main" id="{DD5BC2C6-250F-8333-A5FB-41FDF3BDC60C}"/>
              </a:ext>
            </a:extLst>
          </p:cNvPr>
          <p:cNvPicPr preferRelativeResize="0"/>
          <p:nvPr/>
        </p:nvPicPr>
        <p:blipFill rotWithShape="1">
          <a:blip r:embed="rId3"/>
          <a:srcRect l="12142" t="9122" r="8955" b="10290"/>
          <a:stretch>
            <a:fillRect/>
          </a:stretch>
        </p:blipFill>
        <p:spPr>
          <a:xfrm>
            <a:off x="-148750" y="-247643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>
            <a:extLst>
              <a:ext uri="{FF2B5EF4-FFF2-40B4-BE49-F238E27FC236}">
                <a16:creationId xmlns:a16="http://schemas.microsoft.com/office/drawing/2014/main" id="{3CE0527B-66DC-8CF3-5B5D-C21DEB33E64D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68702">
            <a:off x="7784616" y="4004323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4D826-F5A6-39DE-1014-F312DEA8A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4" y="1091342"/>
            <a:ext cx="4867470" cy="2619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C91149-40B4-3302-21C7-D8BAC351E7F1}"/>
              </a:ext>
            </a:extLst>
          </p:cNvPr>
          <p:cNvSpPr/>
          <p:nvPr/>
        </p:nvSpPr>
        <p:spPr>
          <a:xfrm>
            <a:off x="2372289" y="595315"/>
            <a:ext cx="4399422" cy="390935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FDD77-935F-6477-5250-84970FB94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918" y="1769658"/>
            <a:ext cx="3816858" cy="1263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A8BB6B-D385-182C-ADA0-F5DEA9B03849}"/>
              </a:ext>
            </a:extLst>
          </p:cNvPr>
          <p:cNvSpPr txBox="1"/>
          <p:nvPr/>
        </p:nvSpPr>
        <p:spPr>
          <a:xfrm>
            <a:off x="2290938" y="560848"/>
            <a:ext cx="500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  <a:latin typeface="Fjalla One" panose="02000506040000020004" pitchFamily="2" charset="0"/>
              </a:rPr>
              <a:t>Cumulative Revenue Over Time</a:t>
            </a:r>
          </a:p>
        </p:txBody>
      </p:sp>
    </p:spTree>
    <p:extLst>
      <p:ext uri="{BB962C8B-B14F-4D97-AF65-F5344CB8AC3E}">
        <p14:creationId xmlns:p14="http://schemas.microsoft.com/office/powerpoint/2010/main" val="225906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>
          <a:extLst>
            <a:ext uri="{FF2B5EF4-FFF2-40B4-BE49-F238E27FC236}">
              <a16:creationId xmlns:a16="http://schemas.microsoft.com/office/drawing/2014/main" id="{34FBE1D0-3BA3-593D-E75B-F129C029C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5" name="Google Shape;111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5B0658-C555-D9DA-7424-0FD88024FED7}"/>
              </a:ext>
            </a:extLst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>
            <a:extLst>
              <a:ext uri="{FF2B5EF4-FFF2-40B4-BE49-F238E27FC236}">
                <a16:creationId xmlns:a16="http://schemas.microsoft.com/office/drawing/2014/main" id="{4143FE59-B533-8B8B-EC01-26FA2AFB75AB}"/>
              </a:ext>
            </a:extLst>
          </p:cNvPr>
          <p:cNvPicPr preferRelativeResize="0"/>
          <p:nvPr/>
        </p:nvPicPr>
        <p:blipFill rotWithShape="1">
          <a:blip r:embed="rId3"/>
          <a:srcRect l="12142" t="9122" r="8955" b="10290"/>
          <a:stretch>
            <a:fillRect/>
          </a:stretch>
        </p:blipFill>
        <p:spPr>
          <a:xfrm>
            <a:off x="-148750" y="-247643"/>
            <a:ext cx="1253950" cy="1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FF580E-EB95-9092-873E-9CBE852A5408}"/>
              </a:ext>
            </a:extLst>
          </p:cNvPr>
          <p:cNvSpPr/>
          <p:nvPr/>
        </p:nvSpPr>
        <p:spPr>
          <a:xfrm>
            <a:off x="2297151" y="590832"/>
            <a:ext cx="4609172" cy="4231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3B1788-5244-1951-CF7D-E1FEA51E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C000"/>
                </a:solidFill>
              </a:rPr>
              <a:t>Top 3 Pizza Types by Revenue in Each Category</a:t>
            </a:r>
            <a:endParaRPr lang="en-IN" sz="20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E5031-6F3C-976C-6B2B-9E32FC8A0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66" y="1112340"/>
            <a:ext cx="6716062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5C9BF-77A4-D331-A662-3E2ACC52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040" y="2454909"/>
            <a:ext cx="5051314" cy="1994877"/>
          </a:xfrm>
          <a:prstGeom prst="rect">
            <a:avLst/>
          </a:prstGeom>
        </p:spPr>
      </p:pic>
      <p:pic>
        <p:nvPicPr>
          <p:cNvPr id="1117" name="Google Shape;1117;p37">
            <a:extLst>
              <a:ext uri="{FF2B5EF4-FFF2-40B4-BE49-F238E27FC236}">
                <a16:creationId xmlns:a16="http://schemas.microsoft.com/office/drawing/2014/main" id="{F7F5B6F9-4AC8-4FEA-5874-ED24217ABD63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468702">
            <a:off x="7784616" y="4004323"/>
            <a:ext cx="1583775" cy="156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74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5"/>
          <p:cNvSpPr txBox="1">
            <a:spLocks noGrp="1"/>
          </p:cNvSpPr>
          <p:nvPr>
            <p:ph type="title" idx="2"/>
          </p:nvPr>
        </p:nvSpPr>
        <p:spPr>
          <a:xfrm>
            <a:off x="3128765" y="268070"/>
            <a:ext cx="4407200" cy="1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INSIGHTS</a:t>
            </a:r>
          </a:p>
        </p:txBody>
      </p:sp>
      <p:pic>
        <p:nvPicPr>
          <p:cNvPr id="1257" name="Google Shape;1257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16412" y="-3731358"/>
            <a:ext cx="5653551" cy="55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45"/>
          <p:cNvPicPr preferRelativeResize="0"/>
          <p:nvPr/>
        </p:nvPicPr>
        <p:blipFill rotWithShape="1">
          <a:blip r:embed="rId4"/>
          <a:srcRect l="79" r="89"/>
          <a:stretch>
            <a:fillRect/>
          </a:stretch>
        </p:blipFill>
        <p:spPr>
          <a:xfrm>
            <a:off x="-14375" y="-301725"/>
            <a:ext cx="1186300" cy="116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9" name="Google Shape;1259;p45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62" name="Google Shape;1262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3292023">
            <a:off x="7917360" y="1254772"/>
            <a:ext cx="1176132" cy="115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58E47-013A-977E-1B16-C8CDF0B65DBB}"/>
              </a:ext>
            </a:extLst>
          </p:cNvPr>
          <p:cNvSpPr txBox="1"/>
          <p:nvPr/>
        </p:nvSpPr>
        <p:spPr>
          <a:xfrm>
            <a:off x="1125051" y="1877356"/>
            <a:ext cx="6881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The Highest Revenue Percentage</a:t>
            </a:r>
            <a:r>
              <a:rPr lang="en-IN" dirty="0"/>
              <a:t> is </a:t>
            </a:r>
            <a:r>
              <a:rPr lang="en-IN" b="1" dirty="0"/>
              <a:t>26.91% (Classic)</a:t>
            </a:r>
            <a:r>
              <a:rPr lang="en-IN" dirty="0"/>
              <a:t> and the </a:t>
            </a:r>
            <a:r>
              <a:rPr lang="en-IN" b="1" dirty="0"/>
              <a:t>Minimum Revenue Percentage</a:t>
            </a:r>
            <a:r>
              <a:rPr lang="en-IN" dirty="0"/>
              <a:t> is </a:t>
            </a:r>
            <a:r>
              <a:rPr lang="en-IN" b="1" dirty="0"/>
              <a:t>23.68% (Veggie)</a:t>
            </a:r>
            <a:endParaRPr lang="en-IN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dirty="0"/>
              <a:t>The </a:t>
            </a:r>
            <a:r>
              <a:rPr lang="en-IN" b="1" dirty="0"/>
              <a:t>Revenue Generated</a:t>
            </a:r>
            <a:r>
              <a:rPr lang="en-IN" dirty="0"/>
              <a:t> by  top </a:t>
            </a:r>
            <a:r>
              <a:rPr lang="en-IN" b="1" dirty="0"/>
              <a:t>3 Chicken</a:t>
            </a:r>
            <a:r>
              <a:rPr lang="en-IN" dirty="0"/>
              <a:t> pizzas is </a:t>
            </a:r>
            <a:r>
              <a:rPr lang="en-IN" b="1" dirty="0"/>
              <a:t>1,27,611.75</a:t>
            </a:r>
            <a:endParaRPr lang="en-IN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dirty="0"/>
              <a:t>The </a:t>
            </a:r>
            <a:r>
              <a:rPr lang="en-IN" b="1" dirty="0"/>
              <a:t>Revenue Generated</a:t>
            </a:r>
            <a:r>
              <a:rPr lang="en-IN" dirty="0"/>
              <a:t> by top </a:t>
            </a:r>
            <a:r>
              <a:rPr lang="en-IN" b="1" dirty="0"/>
              <a:t>3 Classic pizzas</a:t>
            </a:r>
            <a:r>
              <a:rPr lang="en-IN" dirty="0"/>
              <a:t> is </a:t>
            </a:r>
            <a:r>
              <a:rPr lang="en-IN" b="1" dirty="0"/>
              <a:t>1,00,615.25</a:t>
            </a:r>
            <a:endParaRPr lang="en-IN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dirty="0"/>
              <a:t>The </a:t>
            </a:r>
            <a:r>
              <a:rPr lang="en-IN" b="1" dirty="0"/>
              <a:t>Revenue Generated</a:t>
            </a:r>
            <a:r>
              <a:rPr lang="en-IN" dirty="0"/>
              <a:t> by top </a:t>
            </a:r>
            <a:r>
              <a:rPr lang="en-IN" b="1" dirty="0"/>
              <a:t>3 Supreme pizzas</a:t>
            </a:r>
            <a:r>
              <a:rPr lang="en-IN" dirty="0"/>
              <a:t> is </a:t>
            </a:r>
            <a:r>
              <a:rPr lang="en-IN" b="1" dirty="0"/>
              <a:t>99,248.5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0"/>
          <p:cNvSpPr txBox="1">
            <a:spLocks noGrp="1"/>
          </p:cNvSpPr>
          <p:nvPr>
            <p:ph type="title"/>
          </p:nvPr>
        </p:nvSpPr>
        <p:spPr>
          <a:xfrm>
            <a:off x="889490" y="624812"/>
            <a:ext cx="71373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RECOMMENDATION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625" name="Google Shape;1625;p60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26" name="Google Shape;1626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22025" y="-2657101"/>
            <a:ext cx="6337750" cy="622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60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855200" y="-1450125"/>
            <a:ext cx="3382700" cy="33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B70D7D7-7E64-EBA5-A848-F4B45B889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50" y="1514516"/>
            <a:ext cx="7117800" cy="2818504"/>
          </a:xfrm>
        </p:spPr>
        <p:txBody>
          <a:bodyPr/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Menu Strategy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Highlight the best-selling pizzas in-store and online, and re-evaluate low-performing varieties.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Promotional Offers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Introduce evening meal deals and weekend family combos to capitalize on peak demand.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Size Upselling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Encourage upgrades from Medium to Large pizzas through discounts or combo pricing.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Category Growth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Innovate in veggie and supreme pizzas by launching new flavors or bundling them with popular pizzas.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Operational Efficiency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Strengthen staffing and delivery resources during peak evening hours to ensure faster service.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latin typeface="Arial Black" panose="020B0A04020102020204" pitchFamily="34" charset="0"/>
                <a:cs typeface="Times New Roman" panose="02020603050405020304" pitchFamily="18" charset="0"/>
              </a:rPr>
              <a:t>Customer Engagement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Introduce a simple loyalty program that rewards frequent buyers with free sides or drinks after a certain number of orders, to increase repeat purchases.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7B0E869-6B80-1EEB-84DC-7322900D86E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 flipV="1">
            <a:off x="9486900" y="-632460"/>
            <a:ext cx="1494076" cy="5748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7"/>
          <p:cNvSpPr txBox="1">
            <a:spLocks noGrp="1"/>
          </p:cNvSpPr>
          <p:nvPr>
            <p:ph type="title"/>
          </p:nvPr>
        </p:nvSpPr>
        <p:spPr>
          <a:xfrm>
            <a:off x="386785" y="887878"/>
            <a:ext cx="7730400" cy="1469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dirty="0">
                <a:solidFill>
                  <a:schemeClr val="dk2"/>
                </a:solidFill>
              </a:rPr>
              <a:t>THANK YOU!</a:t>
            </a:r>
            <a:br>
              <a:rPr lang="en-GB" sz="8800" dirty="0">
                <a:solidFill>
                  <a:schemeClr val="dk2"/>
                </a:solidFill>
              </a:rPr>
            </a:br>
            <a:endParaRPr sz="8800" dirty="0">
              <a:solidFill>
                <a:schemeClr val="dk2"/>
              </a:solidFill>
            </a:endParaRPr>
          </a:p>
        </p:txBody>
      </p:sp>
      <p:cxnSp>
        <p:nvCxnSpPr>
          <p:cNvPr id="2115" name="Google Shape;2115;p6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116" name="Google Shape;2116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96875" y="1664375"/>
            <a:ext cx="4267325" cy="294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6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957765">
            <a:off x="2729953" y="2359543"/>
            <a:ext cx="2700021" cy="216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6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399025" y="2449900"/>
            <a:ext cx="1434900" cy="22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67"/>
          <p:cNvPicPr preferRelativeResize="0"/>
          <p:nvPr/>
        </p:nvPicPr>
        <p:blipFill rotWithShape="1">
          <a:blip r:embed="rId6"/>
          <a:srcRect t="23989" b="23994"/>
          <a:stretch>
            <a:fillRect/>
          </a:stretch>
        </p:blipFill>
        <p:spPr>
          <a:xfrm rot="785951">
            <a:off x="4734061" y="3368548"/>
            <a:ext cx="1299815" cy="106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67"/>
          <p:cNvPicPr preferRelativeResize="0"/>
          <p:nvPr/>
        </p:nvPicPr>
        <p:blipFill rotWithShape="1">
          <a:blip r:embed="rId7"/>
          <a:srcRect t="21451" b="21451"/>
          <a:stretch>
            <a:fillRect/>
          </a:stretch>
        </p:blipFill>
        <p:spPr>
          <a:xfrm rot="785952">
            <a:off x="4121200" y="3574183"/>
            <a:ext cx="1095128" cy="98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67"/>
          <p:cNvPicPr preferRelativeResize="0"/>
          <p:nvPr/>
        </p:nvPicPr>
        <p:blipFill rotWithShape="1">
          <a:blip r:embed="rId8"/>
          <a:srcRect t="20541" b="18341"/>
          <a:stretch>
            <a:fillRect/>
          </a:stretch>
        </p:blipFill>
        <p:spPr>
          <a:xfrm flipH="1">
            <a:off x="296075" y="2601150"/>
            <a:ext cx="1401750" cy="13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67"/>
          <p:cNvPicPr preferRelativeResize="0"/>
          <p:nvPr/>
        </p:nvPicPr>
        <p:blipFill rotWithShape="1">
          <a:blip r:embed="rId9"/>
          <a:srcRect l="12781" t="16937" r="12781" b="22657"/>
          <a:stretch>
            <a:fillRect/>
          </a:stretch>
        </p:blipFill>
        <p:spPr>
          <a:xfrm rot="-1499022">
            <a:off x="712675" y="3272106"/>
            <a:ext cx="1143351" cy="146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7"/>
          <p:cNvSpPr txBox="1">
            <a:spLocks noGrp="1"/>
          </p:cNvSpPr>
          <p:nvPr>
            <p:ph type="title"/>
          </p:nvPr>
        </p:nvSpPr>
        <p:spPr>
          <a:xfrm>
            <a:off x="452525" y="553887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INTRODUCTION</a:t>
            </a:r>
            <a:br>
              <a:rPr lang="en-US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1114" name="Google Shape;1114;p37"/>
          <p:cNvSpPr txBox="1">
            <a:spLocks noGrp="1"/>
          </p:cNvSpPr>
          <p:nvPr>
            <p:ph type="body" idx="1"/>
          </p:nvPr>
        </p:nvSpPr>
        <p:spPr>
          <a:xfrm>
            <a:off x="1340200" y="1309811"/>
            <a:ext cx="6179431" cy="2999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15" name="Google Shape;1115;p3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/>
          <p:cNvPicPr preferRelativeResize="0"/>
          <p:nvPr/>
        </p:nvPicPr>
        <p:blipFill rotWithShape="1">
          <a:blip r:embed="rId3"/>
          <a:srcRect l="12142" t="9122" r="8955" b="10290"/>
          <a:stretch>
            <a:fillRect/>
          </a:stretch>
        </p:blipFill>
        <p:spPr>
          <a:xfrm>
            <a:off x="86250" y="1035425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68702">
            <a:off x="7328777" y="3347189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48;p44">
            <a:extLst>
              <a:ext uri="{FF2B5EF4-FFF2-40B4-BE49-F238E27FC236}">
                <a16:creationId xmlns:a16="http://schemas.microsoft.com/office/drawing/2014/main" id="{62027AC5-5BC0-0736-7758-62B1F14EA8D1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359264" y="3227984"/>
            <a:ext cx="1828800" cy="17986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BEA58-4C67-4A75-68B1-CF46C59B7BED}"/>
              </a:ext>
            </a:extLst>
          </p:cNvPr>
          <p:cNvSpPr txBox="1"/>
          <p:nvPr/>
        </p:nvSpPr>
        <p:spPr>
          <a:xfrm>
            <a:off x="1216510" y="1518630"/>
            <a:ext cx="6710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Pizza Hut is a leading global fast-food chain generating large volumes of sales data daily from online and offline orders.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includes details such as pizza types, sizes, prices, order timings, quantities, and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data is vast and detailed, it does not directly provide useful business insights.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analysis is required to convert raw data into meaningful information.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SQL to analyze sales data, identify customer preferences, understand order patterns, and evaluate revenue contributions.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insights help in decision-making, improving marketing strategies, and enhancing operational efficiency for business growth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4" name="Google Shape;1150;p39">
            <a:extLst>
              <a:ext uri="{FF2B5EF4-FFF2-40B4-BE49-F238E27FC236}">
                <a16:creationId xmlns:a16="http://schemas.microsoft.com/office/drawing/2014/main" id="{B4E2EF89-9A53-361D-7FA4-5EF86C06707D}"/>
              </a:ext>
            </a:extLst>
          </p:cNvPr>
          <p:cNvPicPr preferRelativeResize="0"/>
          <p:nvPr/>
        </p:nvPicPr>
        <p:blipFill rotWithShape="1">
          <a:blip r:embed="rId6"/>
          <a:srcRect l="5650" t="5206" r="5650" b="4081"/>
          <a:stretch>
            <a:fillRect/>
          </a:stretch>
        </p:blipFill>
        <p:spPr>
          <a:xfrm rot="5400000">
            <a:off x="6649124" y="329639"/>
            <a:ext cx="3051152" cy="17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>
          <a:extLst>
            <a:ext uri="{FF2B5EF4-FFF2-40B4-BE49-F238E27FC236}">
              <a16:creationId xmlns:a16="http://schemas.microsoft.com/office/drawing/2014/main" id="{CF8CD09D-41E3-CF3B-EC74-1C7DB992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7">
            <a:extLst>
              <a:ext uri="{FF2B5EF4-FFF2-40B4-BE49-F238E27FC236}">
                <a16:creationId xmlns:a16="http://schemas.microsoft.com/office/drawing/2014/main" id="{717734AD-D05E-3C5C-9E45-AFA89DBBD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085" y="551867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PROBLEM STATMENT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14" name="Google Shape;1114;p37">
            <a:extLst>
              <a:ext uri="{FF2B5EF4-FFF2-40B4-BE49-F238E27FC236}">
                <a16:creationId xmlns:a16="http://schemas.microsoft.com/office/drawing/2014/main" id="{C40FF0CB-FF4E-B0ED-760B-AF8665CC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40200" y="1309811"/>
            <a:ext cx="6179431" cy="2999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 Hut lacks detailed insights into customer ordering behaviour from existing sales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ordering times and customer demand patterns are unclear.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pizza types and sizes need to be clearly identified.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revenue-generating products are not well-highlighted.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inventory planning due to limited data analysis.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Promotional strategies are not tailored based on sales trends.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SQL-based analysis is needed to convert raw data into actionable insights.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15" name="Google Shape;111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0874F17-C7F1-3290-81B2-9F99CBBBC4D6}"/>
              </a:ext>
            </a:extLst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>
            <a:extLst>
              <a:ext uri="{FF2B5EF4-FFF2-40B4-BE49-F238E27FC236}">
                <a16:creationId xmlns:a16="http://schemas.microsoft.com/office/drawing/2014/main" id="{B4493C0D-EBBF-B74C-DC6D-FA8C45597C7F}"/>
              </a:ext>
            </a:extLst>
          </p:cNvPr>
          <p:cNvPicPr preferRelativeResize="0"/>
          <p:nvPr/>
        </p:nvPicPr>
        <p:blipFill rotWithShape="1">
          <a:blip r:embed="rId3"/>
          <a:srcRect l="12142" t="9122" r="8955" b="10290"/>
          <a:stretch>
            <a:fillRect/>
          </a:stretch>
        </p:blipFill>
        <p:spPr>
          <a:xfrm>
            <a:off x="86250" y="1035425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>
            <a:extLst>
              <a:ext uri="{FF2B5EF4-FFF2-40B4-BE49-F238E27FC236}">
                <a16:creationId xmlns:a16="http://schemas.microsoft.com/office/drawing/2014/main" id="{614E4397-B2DC-F8B9-9626-292A7A33C3A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68702">
            <a:off x="7328777" y="3347189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48;p44">
            <a:extLst>
              <a:ext uri="{FF2B5EF4-FFF2-40B4-BE49-F238E27FC236}">
                <a16:creationId xmlns:a16="http://schemas.microsoft.com/office/drawing/2014/main" id="{D00DB49D-625B-4EEE-4C7D-CE44B1B638EA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359264" y="3227984"/>
            <a:ext cx="1828800" cy="1798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35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56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C000"/>
                </a:solidFill>
              </a:rPr>
              <a:t>DATA DESCRIPTION</a:t>
            </a:r>
          </a:p>
        </p:txBody>
      </p:sp>
      <p:sp>
        <p:nvSpPr>
          <p:cNvPr id="1489" name="Google Shape;1489;p56"/>
          <p:cNvSpPr txBox="1"/>
          <p:nvPr/>
        </p:nvSpPr>
        <p:spPr>
          <a:xfrm>
            <a:off x="1240975" y="2349758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ECAA49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01</a:t>
            </a:r>
            <a:endParaRPr sz="4000">
              <a:solidFill>
                <a:srgbClr val="ECAA49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0" name="Google Shape;1490;p56"/>
          <p:cNvSpPr txBox="1"/>
          <p:nvPr/>
        </p:nvSpPr>
        <p:spPr>
          <a:xfrm>
            <a:off x="687571" y="3039331"/>
            <a:ext cx="182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Pizza.csv</a:t>
            </a:r>
            <a:endParaRPr sz="2500" dirty="0">
              <a:solidFill>
                <a:schemeClr val="dk1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1" name="Google Shape;1491;p56"/>
          <p:cNvSpPr txBox="1"/>
          <p:nvPr/>
        </p:nvSpPr>
        <p:spPr>
          <a:xfrm>
            <a:off x="1011043" y="3445483"/>
            <a:ext cx="1771150" cy="76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Size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Pizza_id</a:t>
            </a:r>
            <a:endParaRPr lang="en-GB"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Pizza_type_id</a:t>
            </a:r>
            <a:endParaRPr lang="en-GB"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92" name="Google Shape;1492;p56"/>
          <p:cNvSpPr txBox="1"/>
          <p:nvPr/>
        </p:nvSpPr>
        <p:spPr>
          <a:xfrm>
            <a:off x="3206025" y="1942883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ECAA49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02</a:t>
            </a:r>
            <a:endParaRPr sz="4000">
              <a:solidFill>
                <a:srgbClr val="ECAA49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3" name="Google Shape;1493;p56"/>
          <p:cNvSpPr txBox="1"/>
          <p:nvPr/>
        </p:nvSpPr>
        <p:spPr>
          <a:xfrm>
            <a:off x="2514767" y="2820637"/>
            <a:ext cx="2143016" cy="39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Pizza_types.csv</a:t>
            </a:r>
            <a:endParaRPr sz="2500" dirty="0">
              <a:solidFill>
                <a:schemeClr val="dk1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4" name="Google Shape;1494;p56"/>
          <p:cNvSpPr txBox="1"/>
          <p:nvPr/>
        </p:nvSpPr>
        <p:spPr>
          <a:xfrm>
            <a:off x="2739975" y="3101757"/>
            <a:ext cx="1828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Category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Ingredients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Pizza_type_id</a:t>
            </a:r>
            <a:endParaRPr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95" name="Google Shape;1495;p56"/>
          <p:cNvSpPr txBox="1"/>
          <p:nvPr/>
        </p:nvSpPr>
        <p:spPr>
          <a:xfrm>
            <a:off x="5171075" y="1536008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ECAA49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03</a:t>
            </a:r>
            <a:endParaRPr sz="4000">
              <a:solidFill>
                <a:srgbClr val="ECAA49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6" name="Google Shape;1496;p56"/>
          <p:cNvSpPr txBox="1"/>
          <p:nvPr/>
        </p:nvSpPr>
        <p:spPr>
          <a:xfrm>
            <a:off x="4659227" y="2274121"/>
            <a:ext cx="182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Orders.csv</a:t>
            </a:r>
            <a:endParaRPr sz="2500" dirty="0">
              <a:solidFill>
                <a:schemeClr val="dk1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7" name="Google Shape;1497;p56"/>
          <p:cNvSpPr txBox="1"/>
          <p:nvPr/>
        </p:nvSpPr>
        <p:spPr>
          <a:xfrm>
            <a:off x="4860067" y="2691365"/>
            <a:ext cx="2143016" cy="1148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Time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Order_id</a:t>
            </a:r>
            <a:endParaRPr lang="en-GB"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Order_details_id</a:t>
            </a:r>
            <a:endParaRPr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98" name="Google Shape;1498;p56"/>
          <p:cNvSpPr txBox="1"/>
          <p:nvPr/>
        </p:nvSpPr>
        <p:spPr>
          <a:xfrm>
            <a:off x="7136125" y="1129133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ECAA49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04</a:t>
            </a:r>
            <a:endParaRPr sz="4000">
              <a:solidFill>
                <a:srgbClr val="ECAA49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499" name="Google Shape;1499;p56"/>
          <p:cNvSpPr txBox="1"/>
          <p:nvPr/>
        </p:nvSpPr>
        <p:spPr>
          <a:xfrm>
            <a:off x="6151419" y="1849325"/>
            <a:ext cx="2729911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Order_deatils.csv</a:t>
            </a:r>
            <a:endParaRPr sz="2500" dirty="0">
              <a:solidFill>
                <a:schemeClr val="dk1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sp>
        <p:nvSpPr>
          <p:cNvPr id="1500" name="Google Shape;1500;p56"/>
          <p:cNvSpPr txBox="1"/>
          <p:nvPr/>
        </p:nvSpPr>
        <p:spPr>
          <a:xfrm>
            <a:off x="6743929" y="2274169"/>
            <a:ext cx="1962162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Order_id</a:t>
            </a:r>
            <a:endParaRPr lang="en-GB"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Pizza_id</a:t>
            </a:r>
            <a:endParaRPr lang="en-GB"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Quantity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Order_details_id</a:t>
            </a:r>
            <a:endParaRPr dirty="0">
              <a:solidFill>
                <a:schemeClr val="dk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cxnSp>
        <p:nvCxnSpPr>
          <p:cNvPr id="1501" name="Google Shape;1501;p56"/>
          <p:cNvCxnSpPr>
            <a:endCxn id="1492" idx="1"/>
          </p:cNvCxnSpPr>
          <p:nvPr/>
        </p:nvCxnSpPr>
        <p:spPr>
          <a:xfrm rot="10800000" flipH="1">
            <a:off x="2001525" y="2273483"/>
            <a:ext cx="1204500" cy="40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56"/>
          <p:cNvCxnSpPr>
            <a:stCxn id="1492" idx="3"/>
            <a:endCxn id="1495" idx="1"/>
          </p:cNvCxnSpPr>
          <p:nvPr/>
        </p:nvCxnSpPr>
        <p:spPr>
          <a:xfrm rot="10800000" flipH="1">
            <a:off x="3966525" y="1866683"/>
            <a:ext cx="1204500" cy="40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3" name="Google Shape;1503;p56"/>
          <p:cNvCxnSpPr>
            <a:stCxn id="1495" idx="3"/>
            <a:endCxn id="1498" idx="1"/>
          </p:cNvCxnSpPr>
          <p:nvPr/>
        </p:nvCxnSpPr>
        <p:spPr>
          <a:xfrm rot="10800000" flipH="1">
            <a:off x="5931575" y="1459808"/>
            <a:ext cx="1204500" cy="40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56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505" name="Google Shape;1505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9774" y="-92862"/>
            <a:ext cx="1911575" cy="18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BB39-B52F-D85E-DC60-3C470698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Basic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3CD017-6DC3-7B57-9315-BBFAB06E1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868" y="1798682"/>
            <a:ext cx="5999356" cy="2156097"/>
          </a:xfrm>
        </p:spPr>
        <p:txBody>
          <a:bodyPr/>
          <a:lstStyle/>
          <a:p>
            <a:pPr marL="139700" indent="0" algn="ctr">
              <a:buNone/>
            </a:pPr>
            <a:r>
              <a:rPr lang="en-IN" b="1" dirty="0">
                <a:latin typeface="Fjalla One" panose="02000506040000020004" pitchFamily="2" charset="0"/>
              </a:rPr>
              <a:t>  </a:t>
            </a:r>
            <a:r>
              <a:rPr lang="en-IN" sz="2400" b="1" dirty="0">
                <a:latin typeface="Fjalla One" panose="02000506040000020004" pitchFamily="2" charset="0"/>
              </a:rPr>
              <a:t>Total Orders Count</a:t>
            </a:r>
            <a:br>
              <a:rPr lang="en-IN" b="1" dirty="0">
                <a:latin typeface="Fjalla One" panose="02000506040000020004" pitchFamily="2" charset="0"/>
              </a:rPr>
            </a:br>
            <a:r>
              <a:rPr lang="en-IN" sz="2300" b="1" dirty="0">
                <a:latin typeface="Fjalla One" panose="02000506040000020004" pitchFamily="2" charset="0"/>
              </a:rPr>
              <a:t>   </a:t>
            </a:r>
            <a:r>
              <a:rPr lang="en-IN" sz="2100" b="1" dirty="0">
                <a:latin typeface="Fjalla One" panose="02000506040000020004" pitchFamily="2" charset="0"/>
              </a:rPr>
              <a:t>Revenue Calculation</a:t>
            </a:r>
            <a:br>
              <a:rPr lang="en-IN" b="1" dirty="0">
                <a:latin typeface="Fjalla One" panose="02000506040000020004" pitchFamily="2" charset="0"/>
              </a:rPr>
            </a:br>
            <a:r>
              <a:rPr lang="en-IN" sz="1800" b="1" dirty="0">
                <a:latin typeface="Fjalla One" panose="02000506040000020004" pitchFamily="2" charset="0"/>
              </a:rPr>
              <a:t>Most Expensive Pizza</a:t>
            </a:r>
            <a:br>
              <a:rPr lang="en-IN" b="1" dirty="0">
                <a:latin typeface="Fjalla One" panose="02000506040000020004" pitchFamily="2" charset="0"/>
              </a:rPr>
            </a:br>
            <a:r>
              <a:rPr lang="en-IN" sz="1500" b="1" dirty="0">
                <a:latin typeface="Fjalla One" panose="02000506040000020004" pitchFamily="2" charset="0"/>
              </a:rPr>
              <a:t>Most Ordered Pizza Size</a:t>
            </a:r>
            <a:br>
              <a:rPr lang="en-IN" b="1" dirty="0">
                <a:latin typeface="Fjalla One" panose="02000506040000020004" pitchFamily="2" charset="0"/>
              </a:rPr>
            </a:br>
            <a:r>
              <a:rPr lang="en-IN" b="1" dirty="0">
                <a:latin typeface="Fjalla One" panose="02000506040000020004" pitchFamily="2" charset="0"/>
              </a:rPr>
              <a:t>Top 5 Popular Pizzas</a:t>
            </a:r>
          </a:p>
        </p:txBody>
      </p:sp>
      <p:pic>
        <p:nvPicPr>
          <p:cNvPr id="3" name="Google Shape;1150;p39">
            <a:extLst>
              <a:ext uri="{FF2B5EF4-FFF2-40B4-BE49-F238E27FC236}">
                <a16:creationId xmlns:a16="http://schemas.microsoft.com/office/drawing/2014/main" id="{CDDCCFAB-50EA-CE6B-DA82-64510547C23F}"/>
              </a:ext>
            </a:extLst>
          </p:cNvPr>
          <p:cNvPicPr preferRelativeResize="0"/>
          <p:nvPr/>
        </p:nvPicPr>
        <p:blipFill rotWithShape="1">
          <a:blip r:embed="rId2"/>
          <a:srcRect l="5650" t="5206" r="5650" b="4081"/>
          <a:stretch>
            <a:fillRect/>
          </a:stretch>
        </p:blipFill>
        <p:spPr>
          <a:xfrm rot="5400000">
            <a:off x="6826389" y="620333"/>
            <a:ext cx="2894383" cy="174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07;p65">
            <a:extLst>
              <a:ext uri="{FF2B5EF4-FFF2-40B4-BE49-F238E27FC236}">
                <a16:creationId xmlns:a16="http://schemas.microsoft.com/office/drawing/2014/main" id="{156F3DDA-9B0D-634C-975E-09FE63EEB1DB}"/>
              </a:ext>
            </a:extLst>
          </p:cNvPr>
          <p:cNvPicPr preferRelativeResize="0"/>
          <p:nvPr/>
        </p:nvPicPr>
        <p:blipFill>
          <a:blip r:embed="rId3"/>
          <a:srcRect t="8227" r="49391"/>
          <a:stretch>
            <a:fillRect/>
          </a:stretch>
        </p:blipFill>
        <p:spPr>
          <a:xfrm rot="10800000">
            <a:off x="0" y="3954780"/>
            <a:ext cx="1661962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48;p44">
            <a:extLst>
              <a:ext uri="{FF2B5EF4-FFF2-40B4-BE49-F238E27FC236}">
                <a16:creationId xmlns:a16="http://schemas.microsoft.com/office/drawing/2014/main" id="{B861C907-41F1-4FE5-9979-20526C23DBBD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4468" y="2571750"/>
            <a:ext cx="1828800" cy="179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17;p37">
            <a:extLst>
              <a:ext uri="{FF2B5EF4-FFF2-40B4-BE49-F238E27FC236}">
                <a16:creationId xmlns:a16="http://schemas.microsoft.com/office/drawing/2014/main" id="{06AE21AB-107C-DD13-1FA2-9F230A5013B6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468702">
            <a:off x="7784616" y="4004323"/>
            <a:ext cx="1583775" cy="156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30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5" name="Google Shape;1115;p3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/>
          <p:cNvPicPr preferRelativeResize="0"/>
          <p:nvPr/>
        </p:nvPicPr>
        <p:blipFill rotWithShape="1">
          <a:blip r:embed="rId3"/>
          <a:srcRect l="12142" t="9122" r="8955" b="10290"/>
          <a:stretch>
            <a:fillRect/>
          </a:stretch>
        </p:blipFill>
        <p:spPr>
          <a:xfrm>
            <a:off x="-135336" y="62006"/>
            <a:ext cx="1070773" cy="7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68702">
            <a:off x="7553878" y="4015329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48;p44">
            <a:extLst>
              <a:ext uri="{FF2B5EF4-FFF2-40B4-BE49-F238E27FC236}">
                <a16:creationId xmlns:a16="http://schemas.microsoft.com/office/drawing/2014/main" id="{47B56B99-3FE1-F396-4B35-CDAC4D5E6F66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473667" y="3066982"/>
            <a:ext cx="1828800" cy="17986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2A789-BB1A-7917-3D8E-E804B5B85B2D}"/>
              </a:ext>
            </a:extLst>
          </p:cNvPr>
          <p:cNvSpPr txBox="1"/>
          <p:nvPr/>
        </p:nvSpPr>
        <p:spPr>
          <a:xfrm>
            <a:off x="527960" y="610549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Total Orders Count</a:t>
            </a:r>
            <a:endParaRPr lang="en-IN" sz="2800" b="1" dirty="0">
              <a:solidFill>
                <a:srgbClr val="FFC000"/>
              </a:solidFill>
              <a:latin typeface="Fjalla One" panose="0200050604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795E3-D2DF-7FC1-9094-E8F3534F5922}"/>
              </a:ext>
            </a:extLst>
          </p:cNvPr>
          <p:cNvSpPr txBox="1"/>
          <p:nvPr/>
        </p:nvSpPr>
        <p:spPr>
          <a:xfrm>
            <a:off x="4341078" y="618283"/>
            <a:ext cx="4336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Most Ordered Pizza Size</a:t>
            </a:r>
            <a:endParaRPr lang="en-IN" sz="2800" b="1" dirty="0">
              <a:solidFill>
                <a:srgbClr val="FFC000"/>
              </a:solidFill>
              <a:latin typeface="Fjalla One" panose="02000506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F8D91-C0C4-39D2-370A-6A7617D715D8}"/>
              </a:ext>
            </a:extLst>
          </p:cNvPr>
          <p:cNvSpPr txBox="1"/>
          <p:nvPr/>
        </p:nvSpPr>
        <p:spPr>
          <a:xfrm>
            <a:off x="4807362" y="3872619"/>
            <a:ext cx="304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pizza : Size 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total_orders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:18526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6F726-4187-4F3F-E0F8-A213E361508E}"/>
              </a:ext>
            </a:extLst>
          </p:cNvPr>
          <p:cNvSpPr txBox="1"/>
          <p:nvPr/>
        </p:nvSpPr>
        <p:spPr>
          <a:xfrm flipH="1">
            <a:off x="1127302" y="3879064"/>
            <a:ext cx="3362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expensive pizza 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the_Greek_xxl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198B19-E592-4C07-BFA0-635216486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40" y="1067627"/>
            <a:ext cx="3134634" cy="1563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F1B32-0A69-203C-B578-C2D953AFA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307" y="2444748"/>
            <a:ext cx="2749022" cy="1149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5FA86-ADE2-AFB5-DB46-1500AB5D8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329" y="1139676"/>
            <a:ext cx="2936121" cy="1879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5B350B-7B2B-EC18-581B-2292C893F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500" y="2768029"/>
            <a:ext cx="3048740" cy="114690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420053-2E53-8B37-B87C-48A773AFB89F}"/>
              </a:ext>
            </a:extLst>
          </p:cNvPr>
          <p:cNvCxnSpPr/>
          <p:nvPr/>
        </p:nvCxnSpPr>
        <p:spPr>
          <a:xfrm>
            <a:off x="4252332" y="618283"/>
            <a:ext cx="0" cy="3834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>
          <a:extLst>
            <a:ext uri="{FF2B5EF4-FFF2-40B4-BE49-F238E27FC236}">
              <a16:creationId xmlns:a16="http://schemas.microsoft.com/office/drawing/2014/main" id="{F4455CB1-262F-8822-AFD7-4B45ABBD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08F3A-E71A-F25F-EDBE-D7AE9037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75" y="668272"/>
            <a:ext cx="4951142" cy="2199350"/>
          </a:xfrm>
          <a:prstGeom prst="rect">
            <a:avLst/>
          </a:prstGeom>
        </p:spPr>
      </p:pic>
      <p:cxnSp>
        <p:nvCxnSpPr>
          <p:cNvPr id="1115" name="Google Shape;111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27D4C6-D081-7EFB-A9EB-50536EB4E528}"/>
              </a:ext>
            </a:extLst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>
            <a:extLst>
              <a:ext uri="{FF2B5EF4-FFF2-40B4-BE49-F238E27FC236}">
                <a16:creationId xmlns:a16="http://schemas.microsoft.com/office/drawing/2014/main" id="{6727F867-0105-D924-7AEB-B0CA3AB994A3}"/>
              </a:ext>
            </a:extLst>
          </p:cNvPr>
          <p:cNvPicPr preferRelativeResize="0"/>
          <p:nvPr/>
        </p:nvPicPr>
        <p:blipFill rotWithShape="1">
          <a:blip r:embed="rId4"/>
          <a:srcRect l="12142" t="9122" r="8955" b="10290"/>
          <a:stretch>
            <a:fillRect/>
          </a:stretch>
        </p:blipFill>
        <p:spPr>
          <a:xfrm>
            <a:off x="8102634" y="0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>
            <a:extLst>
              <a:ext uri="{FF2B5EF4-FFF2-40B4-BE49-F238E27FC236}">
                <a16:creationId xmlns:a16="http://schemas.microsoft.com/office/drawing/2014/main" id="{15BA3D07-2661-C2DE-64B9-71DA8F973860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468702">
            <a:off x="7784616" y="4004323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05;p56">
            <a:extLst>
              <a:ext uri="{FF2B5EF4-FFF2-40B4-BE49-F238E27FC236}">
                <a16:creationId xmlns:a16="http://schemas.microsoft.com/office/drawing/2014/main" id="{6A83F834-D34D-0F51-7C63-8C0A566E21C1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295465" y="60960"/>
            <a:ext cx="1554469" cy="16239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65A38-1829-0F1C-73FF-7A1BFE2E2842}"/>
              </a:ext>
            </a:extLst>
          </p:cNvPr>
          <p:cNvSpPr txBox="1"/>
          <p:nvPr/>
        </p:nvSpPr>
        <p:spPr>
          <a:xfrm>
            <a:off x="2852019" y="59083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  <a:latin typeface="Fjalla One" panose="02000506040000020004" pitchFamily="2" charset="0"/>
              </a:rPr>
              <a:t>TOP 5 POPULAR PIZZAS</a:t>
            </a:r>
            <a:endParaRPr lang="en-IN" sz="2800" dirty="0">
              <a:solidFill>
                <a:srgbClr val="FFC000"/>
              </a:solidFill>
              <a:latin typeface="Fjalla One" panose="02000506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008A4-CBD9-5CFD-799C-2257FACE9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129" y="2794438"/>
            <a:ext cx="6058034" cy="16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0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57;p45">
            <a:extLst>
              <a:ext uri="{FF2B5EF4-FFF2-40B4-BE49-F238E27FC236}">
                <a16:creationId xmlns:a16="http://schemas.microsoft.com/office/drawing/2014/main" id="{642851C9-DBA2-2820-86F9-7C88E185C8F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15416" y="-446047"/>
            <a:ext cx="4118516" cy="201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1691B-787D-80AF-53AE-22910839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63EE16-3891-F3D6-AFB6-65B195D3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3175" y="1604902"/>
            <a:ext cx="5933341" cy="2744073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 Total Orders</a:t>
            </a:r>
            <a:r>
              <a:rPr lang="en-IN" dirty="0"/>
              <a:t>: 21,350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 Total Revenue</a:t>
            </a:r>
            <a:r>
              <a:rPr lang="en-IN" dirty="0"/>
              <a:t>: ₹817,860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 Revenue Most Expensive Pizza</a:t>
            </a:r>
            <a:r>
              <a:rPr lang="en-IN" dirty="0"/>
              <a:t>: The Greek Pizza (XXL size, ₹35.95)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 Most Ordered Size</a:t>
            </a:r>
            <a:r>
              <a:rPr lang="en-IN" dirty="0"/>
              <a:t>: Large – 18,526 orders, indicating strong customer preference for </a:t>
            </a:r>
          </a:p>
          <a:p>
            <a:pPr marL="0" lvl="0" indent="0">
              <a:buNone/>
            </a:pPr>
            <a:r>
              <a:rPr lang="en-IN" dirty="0"/>
              <a:t>      value-sized pizzas.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 Top 5 Most Ordered Pizzas</a:t>
            </a:r>
            <a:r>
              <a:rPr lang="en-IN" dirty="0"/>
              <a:t>: Classic, Barbeque Chicken, Hawaiian, Pepperoni, Thai Chicken</a:t>
            </a:r>
          </a:p>
          <a:p>
            <a:pPr marL="0" lvl="0" indent="0">
              <a:buNone/>
            </a:pPr>
            <a:r>
              <a:rPr lang="en-IN" dirty="0"/>
              <a:t>    → Combined quantity: 12,096 units.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dirty="0"/>
              <a:t> Trend: Steady growth over time (based on cumulative revenue analysis)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99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8"/>
          <p:cNvSpPr txBox="1">
            <a:spLocks noGrp="1"/>
          </p:cNvSpPr>
          <p:nvPr>
            <p:ph type="title"/>
          </p:nvPr>
        </p:nvSpPr>
        <p:spPr>
          <a:xfrm>
            <a:off x="706800" y="660128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rgbClr val="FFC000"/>
                </a:solidFill>
              </a:rPr>
              <a:t>Intermediate Analysis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328" name="Google Shape;1328;p48"/>
          <p:cNvSpPr txBox="1">
            <a:spLocks noGrp="1"/>
          </p:cNvSpPr>
          <p:nvPr>
            <p:ph type="subTitle" idx="1"/>
          </p:nvPr>
        </p:nvSpPr>
        <p:spPr>
          <a:xfrm>
            <a:off x="247374" y="3262661"/>
            <a:ext cx="2560200" cy="277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</a:t>
            </a:r>
          </a:p>
        </p:txBody>
      </p:sp>
      <p:sp>
        <p:nvSpPr>
          <p:cNvPr id="1330" name="Google Shape;1330;p48"/>
          <p:cNvSpPr txBox="1">
            <a:spLocks noGrp="1"/>
          </p:cNvSpPr>
          <p:nvPr>
            <p:ph type="subTitle" idx="3"/>
          </p:nvPr>
        </p:nvSpPr>
        <p:spPr>
          <a:xfrm>
            <a:off x="2313073" y="1476328"/>
            <a:ext cx="4517853" cy="2325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Pizza Quantity by Category </a:t>
            </a: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/>
            <a:r>
              <a:rPr lang="en-IN" dirty="0"/>
              <a:t>                                                    </a:t>
            </a:r>
          </a:p>
          <a:p>
            <a:br>
              <a:rPr lang="en-IN" dirty="0"/>
            </a:br>
            <a:r>
              <a:rPr lang="en-IN" dirty="0"/>
              <a:t>Pizza Quantity by Category </a:t>
            </a: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/>
            <a:r>
              <a:rPr lang="en-IN" dirty="0"/>
              <a:t>                                                    </a:t>
            </a:r>
          </a:p>
          <a:p>
            <a:pPr marL="0" indent="0"/>
            <a:br>
              <a:rPr lang="en-IN" dirty="0"/>
            </a:br>
            <a:endParaRPr lang="en-IN" dirty="0"/>
          </a:p>
          <a:p>
            <a:pPr marL="0" indent="0"/>
            <a:endParaRPr lang="en-IN" dirty="0"/>
          </a:p>
          <a:p>
            <a:pPr marL="0" lvl="0" indent="0"/>
            <a:br>
              <a:rPr lang="en-IN" dirty="0"/>
            </a:br>
            <a:r>
              <a:rPr lang="en-IN" dirty="0"/>
              <a:t>Pizza Distribution by Category</a:t>
            </a:r>
            <a:br>
              <a:rPr lang="en-IN" dirty="0"/>
            </a:br>
            <a:r>
              <a:rPr lang="en-IN" sz="2400" dirty="0"/>
              <a:t>Average Daily Pizza Orders</a:t>
            </a:r>
          </a:p>
          <a:p>
            <a:pPr marL="0" lvl="0" indent="0"/>
            <a:r>
              <a:rPr lang="en-US" sz="2200" dirty="0"/>
              <a:t>Top Pizza Types by Revenue</a:t>
            </a:r>
            <a:endParaRPr lang="en-IN" sz="2200" dirty="0"/>
          </a:p>
          <a:p>
            <a:pPr marL="0" lvl="0" indent="0"/>
            <a:r>
              <a:rPr lang="en-IN" sz="2000" dirty="0"/>
              <a:t>Pizza Quantity by Category</a:t>
            </a:r>
            <a:br>
              <a:rPr lang="en-IN" dirty="0"/>
            </a:br>
            <a:r>
              <a:rPr lang="en-IN" sz="2000" dirty="0"/>
              <a:t>Order Trends by </a:t>
            </a:r>
            <a:r>
              <a:rPr lang="en-IN" sz="2000" dirty="0" err="1"/>
              <a:t>Hourz</a:t>
            </a:r>
            <a:endParaRPr lang="en-GB" sz="2000" dirty="0"/>
          </a:p>
        </p:txBody>
      </p:sp>
      <p:sp>
        <p:nvSpPr>
          <p:cNvPr id="1331" name="Google Shape;1331;p48"/>
          <p:cNvSpPr txBox="1">
            <a:spLocks noGrp="1"/>
          </p:cNvSpPr>
          <p:nvPr>
            <p:ph type="subTitle" idx="4"/>
          </p:nvPr>
        </p:nvSpPr>
        <p:spPr>
          <a:xfrm>
            <a:off x="6715973" y="3212493"/>
            <a:ext cx="2180653" cy="714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2400" dirty="0">
                <a:latin typeface="Fjalla One" panose="02000506040000020004" pitchFamily="2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332" name="Google Shape;1332;p48"/>
          <p:cNvSpPr txBox="1">
            <a:spLocks noGrp="1"/>
          </p:cNvSpPr>
          <p:nvPr>
            <p:ph type="subTitle" idx="5"/>
          </p:nvPr>
        </p:nvSpPr>
        <p:spPr>
          <a:xfrm>
            <a:off x="2560225" y="3476999"/>
            <a:ext cx="2560200" cy="714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cxnSp>
        <p:nvCxnSpPr>
          <p:cNvPr id="1337" name="Google Shape;1337;p48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338" name="Google Shape;1338;p48"/>
          <p:cNvGrpSpPr/>
          <p:nvPr/>
        </p:nvGrpSpPr>
        <p:grpSpPr>
          <a:xfrm>
            <a:off x="292426" y="330400"/>
            <a:ext cx="1966850" cy="1456775"/>
            <a:chOff x="6932101" y="330400"/>
            <a:chExt cx="1966850" cy="1456775"/>
          </a:xfrm>
        </p:grpSpPr>
        <p:pic>
          <p:nvPicPr>
            <p:cNvPr id="1339" name="Google Shape;1339;p4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752657" flipH="1">
              <a:off x="7113053" y="593257"/>
              <a:ext cx="1023473" cy="1008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4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752698">
              <a:off x="8040258" y="462752"/>
              <a:ext cx="729687" cy="7188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1" name="Google Shape;1341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806300" y="-119425"/>
            <a:ext cx="1337700" cy="13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memade Pizza Workshop for Pizza Week by Slidesgo">
  <a:themeElements>
    <a:clrScheme name="Simple Light">
      <a:dk1>
        <a:srgbClr val="3B2E2C"/>
      </a:dk1>
      <a:lt1>
        <a:srgbClr val="F8F5EE"/>
      </a:lt1>
      <a:dk2>
        <a:srgbClr val="ECAA49"/>
      </a:dk2>
      <a:lt2>
        <a:srgbClr val="FBE7B5"/>
      </a:lt2>
      <a:accent1>
        <a:srgbClr val="C72835"/>
      </a:accent1>
      <a:accent2>
        <a:srgbClr val="73992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2E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727</Words>
  <Application>Microsoft Office PowerPoint</Application>
  <PresentationFormat>On-screen Show (16:9)</PresentationFormat>
  <Paragraphs>103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 Mono</vt:lpstr>
      <vt:lpstr>Arial</vt:lpstr>
      <vt:lpstr>Fjalla One</vt:lpstr>
      <vt:lpstr>Arial Black</vt:lpstr>
      <vt:lpstr>Wingdings</vt:lpstr>
      <vt:lpstr>Times New Roman</vt:lpstr>
      <vt:lpstr>Homemade Pizza Workshop for Pizza Week by Slidesgo</vt:lpstr>
      <vt:lpstr>PIZZA HUT ANALYSIS</vt:lpstr>
      <vt:lpstr>INTRODUCTION </vt:lpstr>
      <vt:lpstr>PROBLEM STATMENT</vt:lpstr>
      <vt:lpstr>DATA DESCRIPTION</vt:lpstr>
      <vt:lpstr>Basic Analysis</vt:lpstr>
      <vt:lpstr>PowerPoint Presentation</vt:lpstr>
      <vt:lpstr>PowerPoint Presentation</vt:lpstr>
      <vt:lpstr>INSIGHT </vt:lpstr>
      <vt:lpstr>Intermediate Analysis</vt:lpstr>
      <vt:lpstr>PowerPoint Presentation</vt:lpstr>
      <vt:lpstr>Average Daily Pizza Orders</vt:lpstr>
      <vt:lpstr>INSIGHT</vt:lpstr>
      <vt:lpstr>Advanced Analysis </vt:lpstr>
      <vt:lpstr>PowerPoint Presentation</vt:lpstr>
      <vt:lpstr>Top 3 Pizza Types by Revenue in Each Category</vt:lpstr>
      <vt:lpstr>INSIGHTS</vt:lpstr>
      <vt:lpstr>RECOMMENDATION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baavani</dc:creator>
  <cp:lastModifiedBy>UMA SAI SANKAR A</cp:lastModifiedBy>
  <cp:revision>10</cp:revision>
  <dcterms:created xsi:type="dcterms:W3CDTF">2025-08-21T15:37:17Z</dcterms:created>
  <dcterms:modified xsi:type="dcterms:W3CDTF">2026-02-02T09:35:41Z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6D339D2B29DE470082E24D0375876462_12</vt:lpwstr>
  </property>
  <property fmtid="{D5CDD505-2E9C-101B-9397-08002B2CF9AE}" pid="3" name="KSOProductBuildVer">
    <vt:lpwstr>1033-12.2.0.21931</vt:lpwstr>
  </property>
</Properties>
</file>